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4"/>
    <p:sldMasterId id="2147483694" r:id="rId5"/>
    <p:sldMasterId id="2147483709" r:id="rId6"/>
  </p:sldMasterIdLst>
  <p:notesMasterIdLst>
    <p:notesMasterId r:id="rId38"/>
  </p:notesMasterIdLst>
  <p:handoutMasterIdLst>
    <p:handoutMasterId r:id="rId39"/>
  </p:handout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8" r:id="rId35"/>
    <p:sldId id="286" r:id="rId36"/>
    <p:sldId id="287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7500" autoAdjust="0"/>
  </p:normalViewPr>
  <p:slideViewPr>
    <p:cSldViewPr>
      <p:cViewPr>
        <p:scale>
          <a:sx n="100" d="100"/>
          <a:sy n="100" d="100"/>
        </p:scale>
        <p:origin x="1880" y="568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Las Vegas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0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96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8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07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4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79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6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7" Type="http://schemas.openxmlformats.org/officeDocument/2006/relationships/image" Target="../media/image35.tiff"/><Relationship Id="rId8" Type="http://schemas.openxmlformats.org/officeDocument/2006/relationships/image" Target="../media/image36.tiff"/><Relationship Id="rId9" Type="http://schemas.openxmlformats.org/officeDocument/2006/relationships/image" Target="../media/image3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tiff"/><Relationship Id="rId12" Type="http://schemas.openxmlformats.org/officeDocument/2006/relationships/image" Target="../media/image16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0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Arial" charset="0"/>
                <a:cs typeface="+mn-cs"/>
              </a:rPr>
              <a:t>Kevin E Ford</a:t>
            </a:r>
            <a:endParaRPr lang="en-US" sz="2800" b="1" dirty="0">
              <a:solidFill>
                <a:schemeClr val="tx1">
                  <a:lumMod val="6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chemeClr val="tx1">
                  <a:lumMod val="65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Introductory</a:t>
            </a:r>
            <a:endParaRPr lang="en-US" sz="2000" dirty="0">
              <a:solidFill>
                <a:schemeClr val="tx1">
                  <a:lumMod val="65000"/>
                </a:schemeClr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tx1"/>
                </a:solidFill>
                <a:effectLst/>
              </a:rPr>
              <a:t>Building Modern Mobile Apps Swift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Demo: Looking at the toolset</a:t>
            </a:r>
          </a:p>
        </p:txBody>
      </p:sp>
    </p:spTree>
    <p:extLst>
      <p:ext uri="{BB962C8B-B14F-4D97-AF65-F5344CB8AC3E}">
        <p14:creationId xmlns:p14="http://schemas.microsoft.com/office/powerpoint/2010/main" val="13594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UIApplicationDelegate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37" y="1063230"/>
            <a:ext cx="4204125" cy="392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View Controller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00800" y="1308983"/>
            <a:ext cx="25181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MVC Pattern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1907273"/>
            <a:ext cx="25181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– View coupling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89944" y="2505563"/>
            <a:ext cx="2529016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UITableViewController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9944" y="3103853"/>
            <a:ext cx="2529016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a base view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62200" y="1266838"/>
            <a:ext cx="2133600" cy="80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85800" y="2764523"/>
            <a:ext cx="1600200" cy="8572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419" y="2505563"/>
            <a:ext cx="1311747" cy="2411659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5" idx="1"/>
            <a:endCxn id="6" idx="0"/>
          </p:cNvCxnSpPr>
          <p:nvPr/>
        </p:nvCxnSpPr>
        <p:spPr>
          <a:xfrm rot="10800000" flipV="1">
            <a:off x="1485900" y="1669621"/>
            <a:ext cx="876300" cy="10949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5" idx="3"/>
            <a:endCxn id="8" idx="0"/>
          </p:cNvCxnSpPr>
          <p:nvPr/>
        </p:nvCxnSpPr>
        <p:spPr>
          <a:xfrm>
            <a:off x="4495800" y="1669622"/>
            <a:ext cx="421493" cy="8359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00283" y="1933652"/>
            <a:ext cx="87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Outlets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Elbow Connector 21"/>
          <p:cNvCxnSpPr>
            <a:stCxn id="8" idx="1"/>
            <a:endCxn id="5" idx="2"/>
          </p:cNvCxnSpPr>
          <p:nvPr/>
        </p:nvCxnSpPr>
        <p:spPr>
          <a:xfrm rot="10800000">
            <a:off x="3429001" y="2072405"/>
            <a:ext cx="832419" cy="1638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742" y="1316292"/>
            <a:ext cx="6007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3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2674640" cy="857250"/>
          </a:xfrm>
        </p:spPr>
        <p:txBody>
          <a:bodyPr>
            <a:noAutofit/>
          </a:bodyPr>
          <a:lstStyle/>
          <a:p>
            <a:r>
              <a:rPr lang="en-US" dirty="0"/>
              <a:t>Lifecycle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063230"/>
            <a:ext cx="3966861" cy="37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Story 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9" y="895350"/>
            <a:ext cx="5954456" cy="40883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00800" y="1308983"/>
            <a:ext cx="25181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Primary Designer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0800" y="1907273"/>
            <a:ext cx="25181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Backed by XML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89944" y="2505563"/>
            <a:ext cx="2529016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Views , Segues and Outlets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89944" y="3103853"/>
            <a:ext cx="2529016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Absolute Positioning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89944" y="3702143"/>
            <a:ext cx="2529016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Xib</a:t>
            </a:r>
            <a:r>
              <a:rPr lang="en-US" dirty="0" smtClean="0"/>
              <a:t>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5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 layout and Constraints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69580"/>
            <a:ext cx="3505200" cy="16367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063230"/>
            <a:ext cx="4724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 layout describes relationships between views, it doesn’t layout automatically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729424"/>
            <a:ext cx="4724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normally work with: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3105150"/>
            <a:ext cx="4724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Should consider horizontal and vertical orientations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3768770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can be done in the designer, in code or via the Visual Format language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4434964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 can be handled in code but…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6967" y="239304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Width, Height, Centering, Space between edges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6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0" y="1061113"/>
            <a:ext cx="5801519" cy="40593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1000" y="2495550"/>
            <a:ext cx="6858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Outlets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7828"/>
            <a:ext cx="5156796" cy="343450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943600" y="1091477"/>
            <a:ext cx="297536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controller to access views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43600" y="1689767"/>
            <a:ext cx="297536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access by default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30773" y="2288057"/>
            <a:ext cx="29881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IBOutlet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30773" y="2886347"/>
            <a:ext cx="29881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Love the control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Autofit/>
          </a:bodyPr>
          <a:lstStyle/>
          <a:p>
            <a:r>
              <a:rPr lang="en-US" sz="4000" dirty="0"/>
              <a:t>Demo: Looking at the Storyboard</a:t>
            </a:r>
          </a:p>
        </p:txBody>
      </p:sp>
    </p:spTree>
    <p:extLst>
      <p:ext uri="{BB962C8B-B14F-4D97-AF65-F5344CB8AC3E}">
        <p14:creationId xmlns:p14="http://schemas.microsoft.com/office/powerpoint/2010/main" val="54090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UITableView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200150"/>
            <a:ext cx="1828800" cy="334151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57200" y="1063230"/>
            <a:ext cx="4724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loads what is needed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1729424"/>
            <a:ext cx="4724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Collection of custom rows - </a:t>
            </a:r>
            <a:r>
              <a:rPr lang="en-US" dirty="0" err="1" smtClean="0"/>
              <a:t>UITableViewCell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2395618"/>
            <a:ext cx="4724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Managed by </a:t>
            </a:r>
            <a:r>
              <a:rPr lang="en-US" dirty="0" err="1" smtClean="0"/>
              <a:t>UITableViewController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67139" y="3061812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Parts of a table view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67139" y="4282701"/>
            <a:ext cx="4724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Auto-sizing rows (iOS 8)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3900" y="374927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Section header, cells, section footer, index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sz="3200" dirty="0" smtClean="0"/>
              <a:t>Kevin Ford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KevinF@magenic.com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@Bowman74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windingroadway.blogspot.com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Brent Edwards</a:t>
            </a:r>
            <a:endParaRPr lang="en-US" sz="3200" dirty="0">
              <a:solidFill>
                <a:srgbClr val="002060"/>
              </a:solidFill>
              <a:latin typeface="Arial Bold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BrentE@magenic.com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brentledwards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www.brentedwards.net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brentedwards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7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UIStackView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20015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Controls layout of children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787" y="1352550"/>
            <a:ext cx="4335529" cy="30549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890046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Horizontal or vertical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2579942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Minimum version of iOS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Controls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87923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8198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Date Picker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72087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111447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741426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Slider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316558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925" y="1296550"/>
            <a:ext cx="2146300" cy="381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75" y="3688264"/>
            <a:ext cx="2776937" cy="11421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75" y="1237754"/>
            <a:ext cx="1409700" cy="48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875" y="1871479"/>
            <a:ext cx="4292600" cy="429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925" y="2472087"/>
            <a:ext cx="1612900" cy="498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875" y="3268785"/>
            <a:ext cx="2311400" cy="203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3102036"/>
            <a:ext cx="838200" cy="5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733550"/>
            <a:ext cx="4064000" cy="270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C# Interface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“Interface” means something else in 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Adaptive Through Resources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3333750"/>
            <a:ext cx="3768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protocol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TaskProtocol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{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func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didSaveItem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(task :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MobileTask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471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Phones vs. Tablets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a single </a:t>
            </a:r>
            <a:r>
              <a:rPr lang="en-US" dirty="0"/>
              <a:t>b</a:t>
            </a:r>
            <a:r>
              <a:rPr lang="en-US" dirty="0" smtClean="0"/>
              <a:t>inary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be either phone or tablet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Known as universal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79475"/>
            <a:ext cx="2971800" cy="33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3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Assets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038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XCAssets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832296"/>
            <a:ext cx="40385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sizes based on file naming convention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7" y="2508043"/>
            <a:ext cx="8204273" cy="18925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48201" y="1198378"/>
            <a:ext cx="40385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icons required – platform dependent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48201" y="1809164"/>
            <a:ext cx="399512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Which icon used depends on device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Wide Styling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85800" y="1162382"/>
            <a:ext cx="3810001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UIAppearance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1804995"/>
            <a:ext cx="3810001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Most controls have Appearance() method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" y="2447608"/>
            <a:ext cx="3810001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Works on all controls of type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3486150"/>
            <a:ext cx="381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UISwitch.appearance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().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onTintColor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= 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someUIColor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162382"/>
            <a:ext cx="3962400" cy="32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Azure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Linked Framework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799" y="1809750"/>
            <a:ext cx="38861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MicrosoftAzureMobile.framework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done via </a:t>
            </a:r>
            <a:r>
              <a:rPr lang="en-US" dirty="0" err="1" smtClean="0"/>
              <a:t>typealias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NSDictionary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Authentication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1063230"/>
            <a:ext cx="838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func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login(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String, controller: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UIViewController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completion: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ServiceResponse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 {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NetworkService.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mobileClient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loginWithProvider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 controller: controller, animated: false, completion: { (user 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MSUser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?, error 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NSError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?) -&gt; Void in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if (user != nil) {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let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: String = (user?.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mobileServiceAuthenticationToken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!)!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let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: String = (user?.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)!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LastUsedProvider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+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UserId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NSUserDefaults.standardUserDefaults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().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setObject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currentToken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forKey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3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serviceProvider</a:t>
            </a:r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+ Token)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completion(nil)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    return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}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completion(error)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    return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    })</a:t>
            </a:r>
          </a:p>
          <a:p>
            <a:r>
              <a:rPr lang="en-US" sz="13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    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87" y="3181350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7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21145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Demo: The My Task App</a:t>
            </a:r>
          </a:p>
        </p:txBody>
      </p:sp>
    </p:spTree>
    <p:extLst>
      <p:ext uri="{BB962C8B-B14F-4D97-AF65-F5344CB8AC3E}">
        <p14:creationId xmlns:p14="http://schemas.microsoft.com/office/powerpoint/2010/main" val="209207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targeting iOS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809750"/>
            <a:ext cx="8229598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latest features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34158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Already know Objective-C / Swift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3059238"/>
            <a:ext cx="82295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 a very stable iOS development environment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3725432"/>
            <a:ext cx="822959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third party tools designed for native toolsets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7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5334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Excellent choice for iOS only 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809750"/>
            <a:ext cx="53339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Creates small and fast binaries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34158"/>
            <a:ext cx="5334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 compile and deploy </a:t>
            </a:r>
            <a:r>
              <a:rPr lang="en-US" dirty="0"/>
              <a:t>t</a:t>
            </a:r>
            <a:r>
              <a:rPr lang="en-US" dirty="0" smtClean="0"/>
              <a:t>imes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059238"/>
            <a:ext cx="53339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Cross Platform Sharing Opportunities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725432"/>
            <a:ext cx="53339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Access to latest iOS features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5333997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only works on OSX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322" y="1184670"/>
            <a:ext cx="312821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6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7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What is Swift Development?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2833"/>
            <a:ext cx="3095626" cy="30956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56869" y="256116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Syntax Improvements (no pointers!)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96028" y="1723900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Safety Checking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8402" y="99000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 Oriented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96028" y="245779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Interoperable with Objective-C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2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and Background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Created by Apple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Language Specification Open Source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1.0 Version by </a:t>
            </a:r>
            <a:r>
              <a:rPr lang="cs-CZ" dirty="0" smtClean="0"/>
              <a:t>Sept </a:t>
            </a:r>
            <a:r>
              <a:rPr lang="cs-CZ" dirty="0"/>
              <a:t>9, 2014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 not replaced </a:t>
            </a:r>
            <a:r>
              <a:rPr lang="en-US" dirty="0" err="1" smtClean="0"/>
              <a:t>Objetive</a:t>
            </a:r>
            <a:r>
              <a:rPr lang="en-US" dirty="0" smtClean="0"/>
              <a:t>-C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XCode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 done on a Mac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63230"/>
            <a:ext cx="4336636" cy="24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32" y="635645"/>
            <a:ext cx="7257619" cy="3519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Released </a:t>
            </a:r>
            <a:r>
              <a:rPr lang="en-US" dirty="0" smtClean="0"/>
              <a:t>Sept 13, </a:t>
            </a:r>
            <a:r>
              <a:rPr lang="en-US" dirty="0"/>
              <a:t>2016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 </a:t>
            </a:r>
            <a:r>
              <a:rPr lang="en-US" dirty="0" smtClean="0"/>
              <a:t>10 </a:t>
            </a:r>
            <a:r>
              <a:rPr lang="en-US" dirty="0"/>
              <a:t>is the </a:t>
            </a:r>
            <a:r>
              <a:rPr lang="en-US" dirty="0" smtClean="0"/>
              <a:t>largest </a:t>
            </a:r>
            <a:r>
              <a:rPr lang="en-US" dirty="0"/>
              <a:t>incremental iPhone and iPad update in several years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key </a:t>
            </a:r>
            <a:r>
              <a:rPr lang="en-US" dirty="0" smtClean="0"/>
              <a:t>issues – removal from App Store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released </a:t>
            </a:r>
            <a:r>
              <a:rPr lang="nb-NO" b="1" dirty="0" smtClean="0"/>
              <a:t>10.1</a:t>
            </a:r>
            <a:r>
              <a:rPr lang="en-US" dirty="0" smtClean="0"/>
              <a:t> </a:t>
            </a:r>
            <a:r>
              <a:rPr lang="en-US" dirty="0"/>
              <a:t>on </a:t>
            </a:r>
            <a:r>
              <a:rPr lang="en-US" dirty="0" smtClean="0"/>
              <a:t>October 24 </a:t>
            </a:r>
            <a:r>
              <a:rPr lang="en-US" dirty="0"/>
              <a:t>to address </a:t>
            </a:r>
            <a:r>
              <a:rPr lang="en-US" dirty="0" smtClean="0"/>
              <a:t>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iOS </a:t>
            </a:r>
            <a:r>
              <a:rPr lang="en-US" dirty="0" smtClean="0"/>
              <a:t>10 </a:t>
            </a:r>
            <a:r>
              <a:rPr lang="en-US" dirty="0"/>
              <a:t>Major 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Live links in messages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Siri SDK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Raise to wake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Sort photos by faces and places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470" y="1132363"/>
            <a:ext cx="1963859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7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iOS API - A World of “Kits”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7" y="1078047"/>
            <a:ext cx="1447800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17" y="1093989"/>
            <a:ext cx="1447800" cy="144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67" y="1095316"/>
            <a:ext cx="1447800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217" y="1093989"/>
            <a:ext cx="1447800" cy="144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867" y="1093989"/>
            <a:ext cx="1463742" cy="14637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267" y="2952750"/>
            <a:ext cx="1430867" cy="14308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1850" y="2952750"/>
            <a:ext cx="1430867" cy="14308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433" y="2952750"/>
            <a:ext cx="1430867" cy="14308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5016" y="2935817"/>
            <a:ext cx="1447800" cy="1447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3532" y="2935817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The Development Environment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28750"/>
            <a:ext cx="20574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428750"/>
            <a:ext cx="20574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1428750"/>
            <a:ext cx="2376652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52" y="142875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0" ma:contentTypeDescription="Create a new document." ma:contentTypeScope="" ma:versionID="eb11805da51a53c79fc60d780867cb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9c45ee31b11e05051fa505d283f9b8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A0B280-3BB9-422C-9C1C-5BD4A5737E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E3F5999-1790-4546-957A-2F340C1ED3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84A5C-5E41-439F-9C0F-051B3AD410E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646</Words>
  <Application>Microsoft Macintosh PowerPoint</Application>
  <PresentationFormat>On-screen Show (16:9)</PresentationFormat>
  <Paragraphs>158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 Bold</vt:lpstr>
      <vt:lpstr>Calibri</vt:lpstr>
      <vt:lpstr>ＭＳ Ｐゴシック</vt:lpstr>
      <vt:lpstr>Times New Roman</vt:lpstr>
      <vt:lpstr>Arial</vt:lpstr>
      <vt:lpstr>Custom Design</vt:lpstr>
      <vt:lpstr>Visual Studio Live! Las Vegas 2017</vt:lpstr>
      <vt:lpstr>1_Custom Design</vt:lpstr>
      <vt:lpstr>PowerPoint Presentation</vt:lpstr>
      <vt:lpstr>Kevin Ford</vt:lpstr>
      <vt:lpstr>Mobile Tasks Source Code</vt:lpstr>
      <vt:lpstr>What is Swift Development?</vt:lpstr>
      <vt:lpstr>History and Background</vt:lpstr>
      <vt:lpstr>iOS 10</vt:lpstr>
      <vt:lpstr>iOS 10 Major features</vt:lpstr>
      <vt:lpstr>iOS API - A World of “Kits”</vt:lpstr>
      <vt:lpstr>The Development Environment</vt:lpstr>
      <vt:lpstr>Demo: Looking at the toolset</vt:lpstr>
      <vt:lpstr>UIApplicationDelegate</vt:lpstr>
      <vt:lpstr>Model View Controller</vt:lpstr>
      <vt:lpstr>Lifecycle</vt:lpstr>
      <vt:lpstr>The Story Board</vt:lpstr>
      <vt:lpstr>Auto layout and Constraints</vt:lpstr>
      <vt:lpstr>Segues</vt:lpstr>
      <vt:lpstr>Outlets</vt:lpstr>
      <vt:lpstr>Demo: Looking at the Storyboard</vt:lpstr>
      <vt:lpstr>UITableView</vt:lpstr>
      <vt:lpstr>UIStackView</vt:lpstr>
      <vt:lpstr>Common Controls</vt:lpstr>
      <vt:lpstr>Protocols</vt:lpstr>
      <vt:lpstr>Phones vs. Tablets</vt:lpstr>
      <vt:lpstr>Image Assets</vt:lpstr>
      <vt:lpstr>Application Wide Styling</vt:lpstr>
      <vt:lpstr>Connecting to Azure</vt:lpstr>
      <vt:lpstr>Azure Authentication</vt:lpstr>
      <vt:lpstr>Demo: The My Task App</vt:lpstr>
      <vt:lpstr>When to use</vt:lpstr>
      <vt:lpstr>Conclusion</vt:lpstr>
      <vt:lpstr>Questions?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2017-03-13T17:06:27Z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